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3" r:id="rId6"/>
    <p:sldId id="260" r:id="rId7"/>
    <p:sldId id="265" r:id="rId8"/>
    <p:sldId id="264" r:id="rId9"/>
    <p:sldId id="261" r:id="rId10"/>
    <p:sldId id="262" r:id="rId11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Open Sans" panose="020B0606030504020204" pitchFamily="34" charset="0"/>
      <p:regular r:id="rId17"/>
      <p:bold r:id="rId18"/>
      <p:italic r:id="rId19"/>
      <p:boldItalic r:id="rId20"/>
    </p:embeddedFont>
    <p:embeddedFont>
      <p:font typeface="Roboto" panose="02000000000000000000" pitchFamily="2" charset="0"/>
      <p:regular r:id="rId21"/>
      <p:bold r:id="rId22"/>
      <p:italic r:id="rId23"/>
      <p:boldItalic r:id="rId24"/>
    </p:embeddedFont>
    <p:embeddedFont>
      <p:font typeface="Roboto Slab" panose="020B0604020202020204" charset="0"/>
      <p:regular r:id="rId25"/>
      <p:bold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7" roundtripDataSignature="AMtx7mhnhT3gIw6FOvW5xyCHR27w99wa+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71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99" y="8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font" Target="fonts/font14.fntdata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customschemas.google.com/relationships/presentationmetadata" Target="meta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1" name="Google Shape;6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7" name="Google Shape;6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6" name="Google Shape;7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3" name="Google Shape;83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0" name="Google Shape;9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83372e3e9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9" name="Google Shape;99;g83372e3e9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83372e3e9c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6" name="Google Shape;106;g83372e3e9c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g83372e3e9c_1_3138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" name="Google Shape;11;g83372e3e9c_1_3138"/>
          <p:cNvSpPr txBox="1">
            <a:spLocks noGrp="1"/>
          </p:cNvSpPr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2" name="Google Shape;12;g83372e3e9c_1_313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83372e3e9c_1_3164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1" name="Google Shape;51;g83372e3e9c_1_3164"/>
          <p:cNvCxnSpPr/>
          <p:nvPr/>
        </p:nvCxnSpPr>
        <p:spPr>
          <a:xfrm>
            <a:off x="5029675" y="4495503"/>
            <a:ext cx="540900" cy="0"/>
          </a:xfrm>
          <a:prstGeom prst="straightConnector1">
            <a:avLst/>
          </a:prstGeom>
          <a:noFill/>
          <a:ln w="381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2" name="Google Shape;52;g83372e3e9c_1_3164"/>
          <p:cNvSpPr txBox="1">
            <a:spLocks noGrp="1"/>
          </p:cNvSpPr>
          <p:nvPr>
            <p:ph type="title"/>
          </p:nvPr>
        </p:nvSpPr>
        <p:spPr>
          <a:xfrm>
            <a:off x="265500" y="1209075"/>
            <a:ext cx="4045200" cy="15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endParaRPr/>
          </a:p>
        </p:txBody>
      </p:sp>
      <p:sp>
        <p:nvSpPr>
          <p:cNvPr id="53" name="Google Shape;53;g83372e3e9c_1_3164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54" name="Google Shape;54;g83372e3e9c_1_3164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g83372e3e9c_1_316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83372e3e9c_1_3171"/>
          <p:cNvSpPr txBox="1">
            <a:spLocks noGrp="1"/>
          </p:cNvSpPr>
          <p:nvPr>
            <p:ph type="body" idx="1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1pPr>
          </a:lstStyle>
          <a:p>
            <a:endParaRPr/>
          </a:p>
        </p:txBody>
      </p:sp>
      <p:sp>
        <p:nvSpPr>
          <p:cNvPr id="58" name="Google Shape;58;g83372e3e9c_1_317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g83372e3e9c_1_3174"/>
          <p:cNvSpPr/>
          <p:nvPr/>
        </p:nvSpPr>
        <p:spPr>
          <a:xfrm>
            <a:off x="150" y="5076825"/>
            <a:ext cx="9143700" cy="66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g83372e3e9c_1_3174"/>
          <p:cNvSpPr txBox="1">
            <a:spLocks noGrp="1"/>
          </p:cNvSpPr>
          <p:nvPr>
            <p:ph type="title" hasCustomPrompt="1"/>
          </p:nvPr>
        </p:nvSpPr>
        <p:spPr>
          <a:xfrm>
            <a:off x="387900" y="1152450"/>
            <a:ext cx="8368200" cy="15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6" name="Google Shape;16;g83372e3e9c_1_3174"/>
          <p:cNvSpPr txBox="1">
            <a:spLocks noGrp="1"/>
          </p:cNvSpPr>
          <p:nvPr>
            <p:ph type="body" idx="1"/>
          </p:nvPr>
        </p:nvSpPr>
        <p:spPr>
          <a:xfrm>
            <a:off x="387900" y="2919450"/>
            <a:ext cx="8368200" cy="10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" name="Google Shape;17;g83372e3e9c_1_317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g83372e3e9c_1_317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g83372e3e9c_1_3131"/>
          <p:cNvSpPr/>
          <p:nvPr/>
        </p:nvSpPr>
        <p:spPr>
          <a:xfrm>
            <a:off x="1524800" y="672606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accent5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22" name="Google Shape;22;g83372e3e9c_1_3131"/>
          <p:cNvSpPr/>
          <p:nvPr/>
        </p:nvSpPr>
        <p:spPr>
          <a:xfrm rot="10800000">
            <a:off x="6537563" y="33429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accent5"/>
            </a:solidFill>
            <a:prstDash val="solid"/>
            <a:miter lim="8000"/>
            <a:headEnd type="none" w="sm" len="sm"/>
            <a:tailEnd type="none" w="sm" len="sm"/>
          </a:ln>
        </p:spPr>
      </p:sp>
      <p:cxnSp>
        <p:nvCxnSpPr>
          <p:cNvPr id="23" name="Google Shape;23;g83372e3e9c_1_3131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4" name="Google Shape;24;g83372e3e9c_1_3131"/>
          <p:cNvSpPr txBox="1">
            <a:spLocks noGrp="1"/>
          </p:cNvSpPr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25" name="Google Shape;25;g83372e3e9c_1_3131"/>
          <p:cNvSpPr txBox="1">
            <a:spLocks noGrp="1"/>
          </p:cNvSpPr>
          <p:nvPr>
            <p:ph type="subTitle" idx="1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26" name="Google Shape;26;g83372e3e9c_1_31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Google Shape;28;g83372e3e9c_1_3142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9" name="Google Shape;29;g83372e3e9c_1_3142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g83372e3e9c_1_3142"/>
          <p:cNvSpPr txBox="1">
            <a:spLocks noGrp="1"/>
          </p:cNvSpPr>
          <p:nvPr>
            <p:ph type="body" idx="1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1" name="Google Shape;31;g83372e3e9c_1_314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Google Shape;33;g83372e3e9c_1_3147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4" name="Google Shape;34;g83372e3e9c_1_3147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g83372e3e9c_1_3147"/>
          <p:cNvSpPr txBox="1">
            <a:spLocks noGrp="1"/>
          </p:cNvSpPr>
          <p:nvPr>
            <p:ph type="body" idx="1"/>
          </p:nvPr>
        </p:nvSpPr>
        <p:spPr>
          <a:xfrm>
            <a:off x="387900" y="1489825"/>
            <a:ext cx="3999900" cy="30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g83372e3e9c_1_3147"/>
          <p:cNvSpPr txBox="1">
            <a:spLocks noGrp="1"/>
          </p:cNvSpPr>
          <p:nvPr>
            <p:ph type="body" idx="2"/>
          </p:nvPr>
        </p:nvSpPr>
        <p:spPr>
          <a:xfrm>
            <a:off x="4756200" y="1489825"/>
            <a:ext cx="3999900" cy="30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7" name="Google Shape;37;g83372e3e9c_1_31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g83372e3e9c_1_3153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g83372e3e9c_1_315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Google Shape;42;g83372e3e9c_1_3156"/>
          <p:cNvCxnSpPr/>
          <p:nvPr/>
        </p:nvCxnSpPr>
        <p:spPr>
          <a:xfrm>
            <a:off x="489218" y="1412277"/>
            <a:ext cx="3315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3" name="Google Shape;43;g83372e3e9c_1_3156"/>
          <p:cNvSpPr txBox="1">
            <a:spLocks noGrp="1"/>
          </p:cNvSpPr>
          <p:nvPr>
            <p:ph type="title"/>
          </p:nvPr>
        </p:nvSpPr>
        <p:spPr>
          <a:xfrm>
            <a:off x="3879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4" name="Google Shape;44;g83372e3e9c_1_3156"/>
          <p:cNvSpPr txBox="1">
            <a:spLocks noGrp="1"/>
          </p:cNvSpPr>
          <p:nvPr>
            <p:ph type="body" idx="1"/>
          </p:nvPr>
        </p:nvSpPr>
        <p:spPr>
          <a:xfrm>
            <a:off x="387900" y="1594025"/>
            <a:ext cx="2808000" cy="26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5" name="Google Shape;45;g83372e3e9c_1_315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83372e3e9c_1_3161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8" name="Google Shape;48;g83372e3e9c_1_316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arina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83372e3e9c_1_3127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7" name="Google Shape;7;g83372e3e9c_1_3127"/>
          <p:cNvSpPr txBox="1">
            <a:spLocks noGrp="1"/>
          </p:cNvSpPr>
          <p:nvPr>
            <p:ph type="body" idx="1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g83372e3e9c_1_31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hyperlink" Target="https://drive.google.com/file/d/1Mb2C0Y_WSZXwmwLG4jjtqngs6Y7WOKFr/view?usp=sharing" TargetMode="Externa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"/>
          <p:cNvSpPr txBox="1">
            <a:spLocks noGrp="1"/>
          </p:cNvSpPr>
          <p:nvPr>
            <p:ph type="body" idx="4294967295"/>
          </p:nvPr>
        </p:nvSpPr>
        <p:spPr>
          <a:xfrm>
            <a:off x="2755900" y="463550"/>
            <a:ext cx="6388100" cy="8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3000" dirty="0"/>
              <a:t>Smart Parking Optimization</a:t>
            </a:r>
            <a:endParaRPr sz="3000" dirty="0"/>
          </a:p>
        </p:txBody>
      </p:sp>
      <p:pic>
        <p:nvPicPr>
          <p:cNvPr id="64" name="Google Shape;64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489825" y="178900"/>
            <a:ext cx="471675" cy="47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141"/>
        </a:solid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83372e3e9c_2_0"/>
          <p:cNvSpPr txBox="1">
            <a:spLocks noGrp="1"/>
          </p:cNvSpPr>
          <p:nvPr>
            <p:ph type="title"/>
          </p:nvPr>
        </p:nvSpPr>
        <p:spPr>
          <a:xfrm>
            <a:off x="226900" y="253575"/>
            <a:ext cx="8368200" cy="15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0"/>
              <a:buNone/>
            </a:pPr>
            <a:r>
              <a:rPr lang="en"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Attachments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09" name="Google Shape;109;g83372e3e9c_2_0"/>
          <p:cNvSpPr txBox="1">
            <a:spLocks noGrp="1"/>
          </p:cNvSpPr>
          <p:nvPr>
            <p:ph type="body" idx="1"/>
          </p:nvPr>
        </p:nvSpPr>
        <p:spPr>
          <a:xfrm>
            <a:off x="468875" y="1561250"/>
            <a:ext cx="8368200" cy="33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i="1" dirty="0">
              <a:solidFill>
                <a:srgbClr val="3D85C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i="1" dirty="0">
              <a:solidFill>
                <a:srgbClr val="3D85C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i="1" dirty="0">
                <a:solidFill>
                  <a:srgbClr val="3D85C6"/>
                </a:solidFill>
                <a:latin typeface="Arial"/>
                <a:ea typeface="Arial"/>
                <a:cs typeface="Arial"/>
                <a:sym typeface="Arial"/>
              </a:rPr>
              <a:t>[ App wireframe, Screenshots,  ]</a:t>
            </a:r>
            <a:endParaRPr i="1" dirty="0">
              <a:solidFill>
                <a:srgbClr val="3D85C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0" name="Google Shape;110;g83372e3e9c_2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89825" y="178900"/>
            <a:ext cx="471675" cy="47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3D8CED5-C011-4EFD-8F1D-8D8981974F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781" y="1791975"/>
            <a:ext cx="3185729" cy="179197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27C1000-2849-4614-838F-B06517F46E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85729" y="1710590"/>
            <a:ext cx="2634515" cy="19841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E35F798-0AA1-48F7-84C5-2370B36D6D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20244" y="1740611"/>
            <a:ext cx="3176809" cy="176285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141"/>
        </a:solid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"/>
          <p:cNvSpPr txBox="1">
            <a:spLocks noGrp="1"/>
          </p:cNvSpPr>
          <p:nvPr>
            <p:ph type="title"/>
          </p:nvPr>
        </p:nvSpPr>
        <p:spPr>
          <a:xfrm>
            <a:off x="0" y="710400"/>
            <a:ext cx="7364700" cy="6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0"/>
              <a:buNone/>
            </a:pPr>
            <a:r>
              <a:rPr lang="en" sz="3000">
                <a:solidFill>
                  <a:srgbClr val="0098FF"/>
                </a:solidFill>
              </a:rPr>
              <a:t>TEAM NAME and MEMBER DETAILS</a:t>
            </a:r>
            <a:endParaRPr sz="3000">
              <a:solidFill>
                <a:srgbClr val="0098FF"/>
              </a:solidFill>
            </a:endParaRPr>
          </a:p>
        </p:txBody>
      </p:sp>
      <p:sp>
        <p:nvSpPr>
          <p:cNvPr id="70" name="Google Shape;70;p2"/>
          <p:cNvSpPr txBox="1">
            <a:spLocks noGrp="1"/>
          </p:cNvSpPr>
          <p:nvPr>
            <p:ph type="body" idx="1"/>
          </p:nvPr>
        </p:nvSpPr>
        <p:spPr>
          <a:xfrm>
            <a:off x="612650" y="1330800"/>
            <a:ext cx="2645700" cy="10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en-US" i="1" dirty="0"/>
              <a:t>Gitansh Saharan 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en-US" i="1" dirty="0"/>
              <a:t>Mohit Madhukar More 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en-US" i="1" dirty="0" err="1"/>
              <a:t>Sayantan</a:t>
            </a:r>
            <a:r>
              <a:rPr lang="en-US" i="1" dirty="0"/>
              <a:t> Nandi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en-US" i="1" dirty="0"/>
              <a:t>B.N. </a:t>
            </a:r>
            <a:r>
              <a:rPr lang="en-US" i="1" dirty="0" err="1"/>
              <a:t>Shrikriti</a:t>
            </a:r>
            <a:endParaRPr lang="en-US" i="1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en-US" i="1" dirty="0" err="1"/>
              <a:t>Hanchate</a:t>
            </a:r>
            <a:r>
              <a:rPr lang="en-US" i="1" dirty="0"/>
              <a:t> </a:t>
            </a:r>
            <a:r>
              <a:rPr lang="en-US" i="1" dirty="0" err="1"/>
              <a:t>Samyukta</a:t>
            </a:r>
            <a:r>
              <a:rPr lang="en-US" i="1" dirty="0"/>
              <a:t> </a:t>
            </a:r>
            <a:endParaRPr i="1" dirty="0"/>
          </a:p>
        </p:txBody>
      </p:sp>
      <p:sp>
        <p:nvSpPr>
          <p:cNvPr id="71" name="Google Shape;71;p2"/>
          <p:cNvSpPr txBox="1">
            <a:spLocks noGrp="1"/>
          </p:cNvSpPr>
          <p:nvPr>
            <p:ph type="body" idx="4294967295"/>
          </p:nvPr>
        </p:nvSpPr>
        <p:spPr>
          <a:xfrm>
            <a:off x="0" y="3892550"/>
            <a:ext cx="8367713" cy="1071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en" sz="3000" dirty="0">
                <a:solidFill>
                  <a:srgbClr val="0098FF"/>
                </a:solidFill>
              </a:rPr>
              <a:t>THEME:</a:t>
            </a:r>
            <a:endParaRPr sz="3000" dirty="0">
              <a:solidFill>
                <a:srgbClr val="0098FF"/>
              </a:solidFill>
            </a:endParaRPr>
          </a:p>
        </p:txBody>
      </p:sp>
      <p:sp>
        <p:nvSpPr>
          <p:cNvPr id="72" name="Google Shape;72;p2"/>
          <p:cNvSpPr txBox="1">
            <a:spLocks noGrp="1"/>
          </p:cNvSpPr>
          <p:nvPr>
            <p:ph type="body" idx="4294967295"/>
          </p:nvPr>
        </p:nvSpPr>
        <p:spPr>
          <a:xfrm>
            <a:off x="2347913" y="3892550"/>
            <a:ext cx="6796087" cy="1071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 algn="l">
              <a:buNone/>
            </a:pPr>
            <a:r>
              <a:rPr lang="en-US" sz="1200" b="1" i="0" dirty="0">
                <a:solidFill>
                  <a:schemeClr val="tx1"/>
                </a:solidFill>
                <a:effectLst/>
                <a:latin typeface="Open Sans" panose="020B0606030504020204" pitchFamily="34" charset="0"/>
              </a:rPr>
              <a:t>Transportation and Logistics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200" b="1" i="0" dirty="0">
                <a:solidFill>
                  <a:schemeClr val="tx1"/>
                </a:solidFill>
                <a:effectLst/>
                <a:latin typeface="Open Sans" panose="020B0606030504020204" pitchFamily="34" charset="0"/>
              </a:rPr>
              <a:t>Smart Traffic Safety Solutions</a:t>
            </a:r>
            <a:r>
              <a:rPr lang="en-US" sz="1200" b="0" i="0" dirty="0">
                <a:solidFill>
                  <a:schemeClr val="tx1"/>
                </a:solidFill>
                <a:effectLst/>
                <a:latin typeface="Open Sans" panose="020B0606030504020204" pitchFamily="34" charset="0"/>
              </a:rPr>
              <a:t>: Impactful solutions to reduce traffic in Bengaluru, </a:t>
            </a:r>
            <a:r>
              <a:rPr lang="en-US" sz="1200" b="0" i="0" dirty="0" err="1">
                <a:solidFill>
                  <a:schemeClr val="tx1"/>
                </a:solidFill>
                <a:effectLst/>
                <a:latin typeface="Open Sans" panose="020B0606030504020204" pitchFamily="34" charset="0"/>
              </a:rPr>
              <a:t>optimise</a:t>
            </a:r>
            <a:r>
              <a:rPr lang="en-US" sz="1200" b="0" i="0" dirty="0">
                <a:solidFill>
                  <a:schemeClr val="tx1"/>
                </a:solidFill>
                <a:effectLst/>
                <a:latin typeface="Open Sans" panose="020B0606030504020204" pitchFamily="34" charset="0"/>
              </a:rPr>
              <a:t> parking to save time and provide last mile connectivity to the commuters.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endParaRPr sz="2400" i="1" dirty="0"/>
          </a:p>
        </p:txBody>
      </p:sp>
      <p:pic>
        <p:nvPicPr>
          <p:cNvPr id="73" name="Google Shape;73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89825" y="178900"/>
            <a:ext cx="471675" cy="47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141"/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3"/>
          <p:cNvSpPr txBox="1">
            <a:spLocks noGrp="1"/>
          </p:cNvSpPr>
          <p:nvPr>
            <p:ph type="title"/>
          </p:nvPr>
        </p:nvSpPr>
        <p:spPr>
          <a:xfrm>
            <a:off x="226900" y="253575"/>
            <a:ext cx="8368200" cy="15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0"/>
              <a:buNone/>
            </a:pPr>
            <a:r>
              <a:rPr lang="en" sz="3000">
                <a:solidFill>
                  <a:srgbClr val="0098FF"/>
                </a:solidFill>
                <a:latin typeface="Arial"/>
                <a:ea typeface="Arial"/>
                <a:cs typeface="Arial"/>
                <a:sym typeface="Arial"/>
              </a:rPr>
              <a:t>PROBLEM STATEMENT</a:t>
            </a:r>
            <a:endParaRPr sz="3000">
              <a:solidFill>
                <a:srgbClr val="0098FF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45070A-3FF6-4880-BDA5-26B606BC85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6900" y="1500150"/>
            <a:ext cx="8368200" cy="1071600"/>
          </a:xfrm>
        </p:spPr>
        <p:txBody>
          <a:bodyPr/>
          <a:lstStyle/>
          <a:p>
            <a:pPr algn="l"/>
            <a:r>
              <a:rPr lang="en-US" dirty="0"/>
              <a:t>1.Traffic arising from automobiles searching for vacant parking spaces is prominent with increasing vehicle size and confined parking spaces in urban cities</a:t>
            </a:r>
          </a:p>
          <a:p>
            <a:pPr algn="l"/>
            <a:r>
              <a:rPr lang="en-US" dirty="0"/>
              <a:t>2.Drivers also spend a signiﬁcant amount of time looking for parking, overpay for what they use, and pay a high amount of parking ﬁnes.</a:t>
            </a:r>
          </a:p>
          <a:p>
            <a:pPr algn="l"/>
            <a:r>
              <a:rPr lang="en-US" dirty="0"/>
              <a:t>3.Searching for a parking space is a routine (and often frustrating) activity for many people and this search burns about one million barrels of the world's oil</a:t>
            </a:r>
          </a:p>
          <a:p>
            <a:pPr algn="l"/>
            <a:r>
              <a:rPr lang="en-US" i="1" dirty="0"/>
              <a:t>Through our application we intend to solve these listed problem and make the parking system more optimized.</a:t>
            </a:r>
            <a:endParaRPr lang="en-IN" i="1" dirty="0"/>
          </a:p>
        </p:txBody>
      </p:sp>
      <p:pic>
        <p:nvPicPr>
          <p:cNvPr id="80" name="Google Shape;80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89825" y="178900"/>
            <a:ext cx="471675" cy="47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141"/>
        </a:soli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4"/>
          <p:cNvSpPr txBox="1">
            <a:spLocks noGrp="1"/>
          </p:cNvSpPr>
          <p:nvPr>
            <p:ph type="title"/>
          </p:nvPr>
        </p:nvSpPr>
        <p:spPr>
          <a:xfrm>
            <a:off x="226900" y="253575"/>
            <a:ext cx="8368200" cy="15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0"/>
              <a:buNone/>
            </a:pPr>
            <a:r>
              <a:rPr lang="en" sz="3000" dirty="0">
                <a:solidFill>
                  <a:srgbClr val="0098FF"/>
                </a:solidFill>
                <a:latin typeface="Arial"/>
                <a:ea typeface="Arial"/>
                <a:cs typeface="Arial"/>
                <a:sym typeface="Arial"/>
              </a:rPr>
              <a:t>SOLUTION</a:t>
            </a:r>
            <a:endParaRPr dirty="0">
              <a:solidFill>
                <a:srgbClr val="0098FF"/>
              </a:solidFill>
            </a:endParaRPr>
          </a:p>
        </p:txBody>
      </p:sp>
      <p:sp>
        <p:nvSpPr>
          <p:cNvPr id="86" name="Google Shape;86;p4"/>
          <p:cNvSpPr txBox="1">
            <a:spLocks noGrp="1"/>
          </p:cNvSpPr>
          <p:nvPr>
            <p:ph type="body" idx="1"/>
          </p:nvPr>
        </p:nvSpPr>
        <p:spPr>
          <a:xfrm>
            <a:off x="121625" y="1161019"/>
            <a:ext cx="8368200" cy="33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en-US" sz="1600" dirty="0">
                <a:latin typeface="Arial"/>
                <a:ea typeface="Arial"/>
                <a:cs typeface="Arial"/>
                <a:sym typeface="Arial"/>
              </a:rPr>
              <a:t>Smart Parking systems typically obtain information about available parking spaces in a particular geographic area and process in real-time to place vehicles at available parking spots.  This solution uses Computer Vision and Image Processing to identify available parking spaces from parking lot camera images.</a:t>
            </a: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en" sz="1600" dirty="0">
                <a:latin typeface="Calibri"/>
                <a:ea typeface="Calibri"/>
                <a:cs typeface="Calibri"/>
                <a:sym typeface="Calibri"/>
              </a:rPr>
              <a:t>How it helps to solve the problem?</a:t>
            </a:r>
          </a:p>
          <a:p>
            <a:pPr marL="1143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600" dirty="0">
                <a:latin typeface="Calibri"/>
                <a:ea typeface="Calibri"/>
                <a:cs typeface="Calibri"/>
                <a:sym typeface="Calibri"/>
              </a:rPr>
              <a:t>It identifies all parking spaces in a parking lot from the camera images and detecting empty parking spaces from a new image input to the system using locations of parking spaces identified in the previous phase.</a:t>
            </a:r>
            <a:endParaRPr sz="1600" dirty="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en" sz="1600" dirty="0">
                <a:latin typeface="Calibri"/>
                <a:ea typeface="Calibri"/>
                <a:cs typeface="Calibri"/>
                <a:sym typeface="Calibri"/>
              </a:rPr>
              <a:t>What are the impact metrics that one can use to analyze the effect of the solution?</a:t>
            </a:r>
          </a:p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+mj-lt"/>
              <a:buAutoNum type="arabicPeriod"/>
            </a:pPr>
            <a:r>
              <a:rPr lang="en" sz="1600" dirty="0">
                <a:latin typeface="Calibri"/>
                <a:ea typeface="Calibri"/>
                <a:cs typeface="Calibri"/>
                <a:sym typeface="Calibri"/>
              </a:rPr>
              <a:t>It will save Time </a:t>
            </a:r>
          </a:p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+mj-lt"/>
              <a:buAutoNum type="arabicPeriod"/>
            </a:pPr>
            <a:r>
              <a:rPr lang="en" sz="1600" dirty="0">
                <a:latin typeface="Calibri"/>
                <a:ea typeface="Calibri"/>
                <a:cs typeface="Calibri"/>
                <a:sym typeface="Calibri"/>
              </a:rPr>
              <a:t>It will Optimize the process </a:t>
            </a:r>
          </a:p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+mj-lt"/>
              <a:buAutoNum type="arabicPeriod"/>
            </a:pPr>
            <a:r>
              <a:rPr lang="en" sz="1600" dirty="0">
                <a:latin typeface="Calibri"/>
                <a:ea typeface="Calibri"/>
                <a:cs typeface="Calibri"/>
                <a:sym typeface="Calibri"/>
              </a:rPr>
              <a:t>It will Save fuel consumption used while waiting </a:t>
            </a:r>
          </a:p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+mj-lt"/>
              <a:buAutoNum type="arabicPeriod"/>
            </a:pPr>
            <a:r>
              <a:rPr lang="en" sz="1600" dirty="0">
                <a:latin typeface="Calibri"/>
                <a:ea typeface="Calibri"/>
                <a:cs typeface="Calibri"/>
                <a:sym typeface="Calibri"/>
              </a:rPr>
              <a:t>It will solve the chaotic parking management</a:t>
            </a:r>
            <a:endParaRPr sz="1600" dirty="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endParaRPr sz="1600" i="1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7" name="Google Shape;87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89825" y="178900"/>
            <a:ext cx="471675" cy="47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98BFB23-BD1E-40A8-A4ED-412A98245340}"/>
              </a:ext>
            </a:extLst>
          </p:cNvPr>
          <p:cNvSpPr txBox="1"/>
          <p:nvPr/>
        </p:nvSpPr>
        <p:spPr>
          <a:xfrm>
            <a:off x="992981" y="467987"/>
            <a:ext cx="7615238" cy="37941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Frameworks/Tools/Technologies stacks to be used</a:t>
            </a:r>
          </a:p>
          <a:p>
            <a:pPr marL="11430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</a:pPr>
            <a:r>
              <a:rPr lang="en-US" dirty="0" err="1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Library,Tensor</a:t>
            </a:r>
            <a:r>
              <a:rPr lang="en-US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,flowCv2 ,</a:t>
            </a:r>
            <a:r>
              <a:rPr lang="en-US" dirty="0" err="1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Numpy</a:t>
            </a:r>
            <a:r>
              <a:rPr lang="en-US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and  </a:t>
            </a:r>
            <a:r>
              <a:rPr lang="en-US" dirty="0" err="1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yml</a:t>
            </a:r>
            <a:endParaRPr lang="en-US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Assumptions, constraints, and solution decision points (Reason behind choosing a technology)</a:t>
            </a: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solution treats the problem as an instance segmentation problem to identify cars from an image of a parking lot and infer empty parking spots in the image.</a:t>
            </a: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The first part of the problem is to identify all parking spaces in a parking lot from the camera images.</a:t>
            </a: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The second part works on detecting empty parking spaces from a new image input to the system using locations of parking spaces identified in the previous phase.</a:t>
            </a: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en-US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How easily can your solution be implemented and how effective will it be?</a:t>
            </a:r>
          </a:p>
          <a:p>
            <a:pPr marL="11430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</a:pPr>
            <a:r>
              <a:rPr lang="en-US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Our solution can be implemented in all the busy parking plots where people find it difficult to find the parking spot</a:t>
            </a: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en-US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Extent of Scalability/Usability </a:t>
            </a:r>
          </a:p>
          <a:p>
            <a:pPr marL="11430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</a:pPr>
            <a:r>
              <a:rPr lang="en-US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We can update real-time data for parking status to firebase database and make a dashboard to visualize which spots are empty n occupied</a:t>
            </a:r>
          </a:p>
        </p:txBody>
      </p:sp>
    </p:spTree>
    <p:extLst>
      <p:ext uri="{BB962C8B-B14F-4D97-AF65-F5344CB8AC3E}">
        <p14:creationId xmlns:p14="http://schemas.microsoft.com/office/powerpoint/2010/main" val="39342000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141"/>
        </a:soli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5"/>
          <p:cNvSpPr txBox="1">
            <a:spLocks noGrp="1"/>
          </p:cNvSpPr>
          <p:nvPr>
            <p:ph type="title" idx="4294967295"/>
          </p:nvPr>
        </p:nvSpPr>
        <p:spPr>
          <a:xfrm>
            <a:off x="1156447" y="0"/>
            <a:ext cx="4306888" cy="979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rPr lang="en" sz="2800" dirty="0">
                <a:solidFill>
                  <a:srgbClr val="0098FF"/>
                </a:solidFill>
                <a:latin typeface="Arial"/>
                <a:ea typeface="Arial"/>
                <a:cs typeface="Arial"/>
                <a:sym typeface="Arial"/>
              </a:rPr>
              <a:t>METHODOLOGY</a:t>
            </a:r>
            <a:endParaRPr sz="3000" dirty="0">
              <a:solidFill>
                <a:srgbClr val="0098FF"/>
              </a:solidFill>
            </a:endParaRPr>
          </a:p>
        </p:txBody>
      </p:sp>
      <p:sp>
        <p:nvSpPr>
          <p:cNvPr id="93" name="Google Shape;93;p5"/>
          <p:cNvSpPr txBox="1">
            <a:spLocks noGrp="1"/>
          </p:cNvSpPr>
          <p:nvPr>
            <p:ph type="body" idx="4294967295"/>
          </p:nvPr>
        </p:nvSpPr>
        <p:spPr>
          <a:xfrm>
            <a:off x="1156447" y="2130612"/>
            <a:ext cx="3892550" cy="24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libri"/>
              <a:buChar char="●"/>
            </a:pPr>
            <a:r>
              <a:rPr lang="en" sz="2000" dirty="0">
                <a:latin typeface="Calibri"/>
                <a:ea typeface="Calibri"/>
                <a:cs typeface="Calibri"/>
                <a:sym typeface="Calibri"/>
              </a:rPr>
              <a:t>Architecture Diagram</a:t>
            </a:r>
            <a:endParaRPr sz="2000" dirty="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libri"/>
              <a:buChar char="●"/>
            </a:pPr>
            <a:r>
              <a:rPr lang="en" sz="2000" dirty="0">
                <a:latin typeface="Calibri"/>
                <a:ea typeface="Calibri"/>
                <a:cs typeface="Calibri"/>
                <a:sym typeface="Calibri"/>
              </a:rPr>
              <a:t>Flow Chart</a:t>
            </a:r>
            <a:endParaRPr sz="2000" dirty="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20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2000" dirty="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2000" dirty="0">
              <a:solidFill>
                <a:srgbClr val="03306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2000" dirty="0">
              <a:solidFill>
                <a:srgbClr val="03306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endParaRPr sz="2000" i="1" dirty="0">
              <a:solidFill>
                <a:srgbClr val="03306C"/>
              </a:solidFill>
            </a:endParaRPr>
          </a:p>
        </p:txBody>
      </p:sp>
      <p:pic>
        <p:nvPicPr>
          <p:cNvPr id="96" name="Google Shape;96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89825" y="178900"/>
            <a:ext cx="471675" cy="47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33FA7B4-0790-4CAB-B294-336C95FF13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8633"/>
            <a:ext cx="9144000" cy="4572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DDEBFBF-BD31-4F06-9CBB-E77DBC58C2B3}"/>
              </a:ext>
            </a:extLst>
          </p:cNvPr>
          <p:cNvSpPr txBox="1"/>
          <p:nvPr/>
        </p:nvSpPr>
        <p:spPr>
          <a:xfrm>
            <a:off x="0" y="628647"/>
            <a:ext cx="4914900" cy="3921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libri"/>
              <a:buChar char="●"/>
            </a:pPr>
            <a:r>
              <a:rPr lang="en-IN" sz="18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Architecture Diagram</a:t>
            </a:r>
          </a:p>
        </p:txBody>
      </p:sp>
    </p:spTree>
    <p:extLst>
      <p:ext uri="{BB962C8B-B14F-4D97-AF65-F5344CB8AC3E}">
        <p14:creationId xmlns:p14="http://schemas.microsoft.com/office/powerpoint/2010/main" val="28440029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755492-8236-415C-9CB3-ACA5A45416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5750"/>
            <a:ext cx="9144000" cy="4572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D192908-878A-4F53-9D93-84530F92A217}"/>
              </a:ext>
            </a:extLst>
          </p:cNvPr>
          <p:cNvSpPr txBox="1"/>
          <p:nvPr/>
        </p:nvSpPr>
        <p:spPr>
          <a:xfrm>
            <a:off x="142875" y="478631"/>
            <a:ext cx="5093494" cy="4255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libri"/>
              <a:buChar char="●"/>
            </a:pPr>
            <a:r>
              <a:rPr lang="en-IN" sz="20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Flow Chart</a:t>
            </a:r>
          </a:p>
        </p:txBody>
      </p:sp>
    </p:spTree>
    <p:extLst>
      <p:ext uri="{BB962C8B-B14F-4D97-AF65-F5344CB8AC3E}">
        <p14:creationId xmlns:p14="http://schemas.microsoft.com/office/powerpoint/2010/main" val="38041980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141"/>
        </a:solid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83372e3e9c_0_0"/>
          <p:cNvSpPr txBox="1">
            <a:spLocks noGrp="1"/>
          </p:cNvSpPr>
          <p:nvPr>
            <p:ph type="title"/>
          </p:nvPr>
        </p:nvSpPr>
        <p:spPr>
          <a:xfrm>
            <a:off x="658907" y="-20877"/>
            <a:ext cx="7499164" cy="751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0"/>
              <a:buNone/>
            </a:pPr>
            <a:r>
              <a:rPr lang="en" sz="3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WORKING PROTOTYPE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102" name="Google Shape;102;g83372e3e9c_0_0"/>
          <p:cNvSpPr txBox="1">
            <a:spLocks noGrp="1"/>
          </p:cNvSpPr>
          <p:nvPr>
            <p:ph type="body" idx="1"/>
          </p:nvPr>
        </p:nvSpPr>
        <p:spPr>
          <a:xfrm>
            <a:off x="468875" y="1561250"/>
            <a:ext cx="8368200" cy="33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82880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i="1" dirty="0">
              <a:solidFill>
                <a:srgbClr val="3D85C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82880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i="1" dirty="0">
              <a:solidFill>
                <a:srgbClr val="3D85C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3" name="Google Shape;103;g83372e3e9c_0_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489825" y="178900"/>
            <a:ext cx="471675" cy="47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bandicam 2022-02-27 09-39-24-845">
            <a:hlinkClick r:id="" action="ppaction://media"/>
            <a:extLst>
              <a:ext uri="{FF2B5EF4-FFF2-40B4-BE49-F238E27FC236}">
                <a16:creationId xmlns:a16="http://schemas.microsoft.com/office/drawing/2014/main" id="{A46C8E71-7A1E-494D-9A23-FCB4912D1C8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85929" y="650575"/>
            <a:ext cx="6736976" cy="378954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B277691-C455-48BC-B32B-12B72A2EE315}"/>
              </a:ext>
            </a:extLst>
          </p:cNvPr>
          <p:cNvSpPr txBox="1"/>
          <p:nvPr/>
        </p:nvSpPr>
        <p:spPr>
          <a:xfrm>
            <a:off x="2696136" y="4562121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>
                <a:solidFill>
                  <a:schemeClr val="tx1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View</a:t>
            </a:r>
            <a:r>
              <a:rPr lang="en-IN" b="1" dirty="0">
                <a:solidFill>
                  <a:schemeClr val="tx1"/>
                </a:solidFill>
              </a:rPr>
              <a:t>  click here to see the video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2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Marina">
  <a:themeElements>
    <a:clrScheme name="Marina">
      <a:dk1>
        <a:srgbClr val="FFFFFF"/>
      </a:dk1>
      <a:lt1>
        <a:srgbClr val="00517C"/>
      </a:lt1>
      <a:dk2>
        <a:srgbClr val="004065"/>
      </a:dk2>
      <a:lt2>
        <a:srgbClr val="CFD8DC"/>
      </a:lt2>
      <a:accent1>
        <a:srgbClr val="0277BD"/>
      </a:accent1>
      <a:accent2>
        <a:srgbClr val="558B2F"/>
      </a:accent2>
      <a:accent3>
        <a:srgbClr val="009688"/>
      </a:accent3>
      <a:accent4>
        <a:srgbClr val="039BE5"/>
      </a:accent4>
      <a:accent5>
        <a:srgbClr val="8BC34A"/>
      </a:accent5>
      <a:accent6>
        <a:srgbClr val="FFEB38"/>
      </a:accent6>
      <a:hlink>
        <a:srgbClr val="8BC34A"/>
      </a:hlink>
      <a:folHlink>
        <a:srgbClr val="8BC3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87</TotalTime>
  <Words>490</Words>
  <Application>Microsoft Office PowerPoint</Application>
  <PresentationFormat>On-screen Show (16:9)</PresentationFormat>
  <Paragraphs>48</Paragraphs>
  <Slides>10</Slides>
  <Notes>7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Calibri</vt:lpstr>
      <vt:lpstr>Arial</vt:lpstr>
      <vt:lpstr>Open Sans</vt:lpstr>
      <vt:lpstr>Roboto</vt:lpstr>
      <vt:lpstr>Roboto Slab</vt:lpstr>
      <vt:lpstr>Marina</vt:lpstr>
      <vt:lpstr>PowerPoint Presentation</vt:lpstr>
      <vt:lpstr>TEAM NAME and MEMBER DETAILS</vt:lpstr>
      <vt:lpstr>PROBLEM STATEMENT</vt:lpstr>
      <vt:lpstr>SOLUTION</vt:lpstr>
      <vt:lpstr>PowerPoint Presentation</vt:lpstr>
      <vt:lpstr>METHODOLOGY</vt:lpstr>
      <vt:lpstr>PowerPoint Presentation</vt:lpstr>
      <vt:lpstr>PowerPoint Presentation</vt:lpstr>
      <vt:lpstr>WORKING PROTOTYPE</vt:lpstr>
      <vt:lpstr>Attachments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sayantan nandy</cp:lastModifiedBy>
  <cp:revision>11</cp:revision>
  <dcterms:modified xsi:type="dcterms:W3CDTF">2022-02-27T04:18:02Z</dcterms:modified>
</cp:coreProperties>
</file>